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4" r:id="rId3"/>
    <p:sldId id="295" r:id="rId4"/>
    <p:sldId id="304" r:id="rId5"/>
    <p:sldId id="303" r:id="rId6"/>
    <p:sldId id="331" r:id="rId7"/>
    <p:sldId id="305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276" r:id="rId26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 autoAdjust="0"/>
    <p:restoredTop sz="94118" autoAdjust="0"/>
  </p:normalViewPr>
  <p:slideViewPr>
    <p:cSldViewPr>
      <p:cViewPr varScale="1">
        <p:scale>
          <a:sx n="37" d="100"/>
          <a:sy n="37" d="100"/>
        </p:scale>
        <p:origin x="-282" y="-13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11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5363" name="Shape 11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83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246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9C5DD-2CFD-4383-BA86-F28344ADBD5A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B19B8-FC36-48FD-B7CC-F9FCE5F3A78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EEBD8-BAD9-4F5B-9B2C-34E6EE0D20E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3B466-006D-4229-A480-6212C12325B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1D9CA-6D68-4D9D-8D0B-4F28E56BAA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90523-9CB0-493D-B09B-7B76142326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8F94C-C8F0-498F-A2A8-CC6278FC891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8DA13-E30C-4D20-80DB-A9BF9EF207D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F24E8-AB9C-4D43-96B8-389187AC7FF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B656F-2256-4CB2-8B68-33D7AE63929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20114-04B4-456B-B868-DAD77FBD6C5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678A2-A7AF-4C91-886C-A7DE8683F1A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27A7B-891A-4B08-8C3C-9C7D7EB46B7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1650" y="13081000"/>
            <a:ext cx="506413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59211A-CC98-4A90-B780-B29970FE569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0" y="-1947863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28625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5135563" y="4589463"/>
            <a:ext cx="8202612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HTML event</a:t>
            </a:r>
            <a:r>
              <a:rPr lang="zh-CN" altLang="en-US" sz="8200">
                <a:solidFill>
                  <a:srgbClr val="FFFFFF"/>
                </a:solidFill>
                <a:latin typeface="Helvetica Light"/>
              </a:rPr>
              <a:t>事件</a:t>
            </a: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6550" y="3905250"/>
            <a:ext cx="18000663" cy="35956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键盘事件</a:t>
            </a:r>
            <a:endParaRPr lang="en-US" altLang="zh-CN" sz="6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772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键盘事件种类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键盘事件是指当用户在操作键盘的时候会自动被触发的事件，通常有以下三种：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(1) keydown: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用户按下任意键都可以触发这个事件。如果按住不放，事件会被连续触发。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 keypress: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用户按下任意键都可以触发这个事件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功能键除外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。如果按住不放，事件会被连续触发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 keyup: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用户释放按键时触发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：键盘事件一般绑定在需要用户输入的元素上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input)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，但是由于键盘事件默认采用事件冒泡机制，因此将键盘事件直接绑定在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body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之上也是允许的。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481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4819" name="Text Box 7"/>
          <p:cNvSpPr txBox="1">
            <a:spLocks noChangeArrowheads="1"/>
          </p:cNvSpPr>
          <p:nvPr/>
        </p:nvSpPr>
        <p:spPr bwMode="auto">
          <a:xfrm>
            <a:off x="1679575" y="3638550"/>
            <a:ext cx="21386800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在键盘事件中可以通过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event.keycode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来获取按下按键的编码值。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input1.onkeydown = 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console.log("down:"+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event.keyCode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};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：因此我们可以通过这个属性来获取到，在页面中用户曾按下过哪些按键。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：常见的按键编码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回车：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13】【backspace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8】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61341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键盘事件中提供的属性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86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6867" name="Text Box 7"/>
          <p:cNvSpPr txBox="1">
            <a:spLocks noChangeArrowheads="1"/>
          </p:cNvSpPr>
          <p:nvPr/>
        </p:nvSpPr>
        <p:spPr bwMode="auto">
          <a:xfrm>
            <a:off x="1679575" y="3638550"/>
            <a:ext cx="2138680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(1)keyPress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主要用来捕获：数字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Shift+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数字的符号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、字母（包括大小写）、小键盘等能够显示在屏幕中的字符。但是不能对系统功能键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例如：后退、删除等，其中对中文输入法不能有效响应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进行正常的响应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KeyDown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KeyUp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通常可以捕获键盘除了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PrScrn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所有按键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这里不讨论特殊键盘的特殊键）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捕获字符长度区别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KeyPress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只能捕获单个字符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KeyDown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KeyUp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可以捕获组合键。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捕获字符大小写识别区别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KeyPress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可以捕获单个字符的大小写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KeyDown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KeyUp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对于单个字符捕获的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KeyCode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都是一个值，也就是不能判断单个字符的大小写。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捕获字符数字区别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KeyPress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不区分小键盘和主键盘的数字字符。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KeyDown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KeyUp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区分小键盘和主键盘的数字字符。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8407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3.3 keydown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keypress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事件的区别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891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8915" name="Text Box 7"/>
          <p:cNvSpPr txBox="1">
            <a:spLocks noChangeArrowheads="1"/>
          </p:cNvSpPr>
          <p:nvPr/>
        </p:nvSpPr>
        <p:spPr bwMode="auto">
          <a:xfrm>
            <a:off x="1679575" y="3638550"/>
            <a:ext cx="213868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特殊情况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PrScrn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按键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KeyPress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KeyDown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KeyUp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都不能捕获。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上下左右等功能键的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keydown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keyup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都能获取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keyCode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，并且值相等。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0963" name="Picture 5" descr="R`FE4)GBWDSQ2ILR]~6E75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23350" y="2681288"/>
            <a:ext cx="8275638" cy="1065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1679575" y="2970213"/>
            <a:ext cx="6280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一些常见的键盘按键编码：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301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3011" name="Text Box 7"/>
          <p:cNvSpPr txBox="1">
            <a:spLocks noChangeArrowheads="1"/>
          </p:cNvSpPr>
          <p:nvPr/>
        </p:nvSpPr>
        <p:spPr bwMode="auto">
          <a:xfrm>
            <a:off x="1679575" y="3638550"/>
            <a:ext cx="21386800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创建用户登陆表单。要求当用户按下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capslock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按键的时候，输入框上方提示用户已打开大写锁定。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2.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创建小说阅读页面。要求：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在页面中直接按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上下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按键能够进行页面的上下滚动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在页面中直接按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左右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按键能够进行页面之间的跳转（上一章或下一章）</a:t>
            </a:r>
          </a:p>
        </p:txBody>
      </p:sp>
      <p:pic>
        <p:nvPicPr>
          <p:cNvPr id="43012" name="Picture 5" descr="KD5C}A7SQGA7W128P_J$OG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2900" y="5418138"/>
            <a:ext cx="13154025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505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5059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手机触摸事件</a:t>
            </a:r>
          </a:p>
        </p:txBody>
      </p:sp>
      <p:sp>
        <p:nvSpPr>
          <p:cNvPr id="45060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4.1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手机触摸事件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(1)touchstart: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当手指触摸屏幕时触发；即使已经有一个手指放在了屏幕上也会触发。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(2)touchmove: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当手指在屏幕上滑动时连续的触发。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(3)touchend: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当手指从屏幕上移开时触发。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(4)*touchcancel: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当系统停止跟踪触摸时触发。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如电话接入或者弹出信息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一般在这个操作中来做一些暂停游戏类的操作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div.addEventListener('touchstart',function () {console.log("touches began");});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div.addEventListener('touchend',function () {console.log("touches end");});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div.addEventListener('touchmove',function (event) {console.log("touches move");});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div.addEventListener('touchcancel',function(event){console.log("cancel");});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：如非特殊说明，事件均为冒泡事件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：手机触摸事件必须使用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来进行绑定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：可以给一个元素添加多个触摸事件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710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7107" name="Text Box 8"/>
          <p:cNvSpPr txBox="1">
            <a:spLocks noChangeArrowheads="1"/>
          </p:cNvSpPr>
          <p:nvPr/>
        </p:nvSpPr>
        <p:spPr bwMode="auto">
          <a:xfrm>
            <a:off x="2235200" y="2681288"/>
            <a:ext cx="21694775" cy="1060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4.2 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事件对象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的属性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事件对象，即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事件触发的时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用来保存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事件相关的所有信息的对象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事件对象基本都是系统为我们自动生成，不必手动创建。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以上事件都存在事件对象：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div.addEventListener('touchstart',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function (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 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console.log("touches began");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(1)touches: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表示当前跟踪的触摸操作的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对象的数组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当前屏幕上所有的触摸点列表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(2)targetTouches: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特定于事件目标的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对象的数组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当前对象上所有的触摸点列表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(3)changeTouches: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表示自上次触摸以来发生了什么改变的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对象的数组（涉及当前事件的触摸点列表）。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4915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49155" name="Text Box 8"/>
          <p:cNvSpPr txBox="1">
            <a:spLocks noChangeArrowheads="1"/>
          </p:cNvSpPr>
          <p:nvPr/>
        </p:nvSpPr>
        <p:spPr bwMode="auto">
          <a:xfrm>
            <a:off x="2235200" y="2681288"/>
            <a:ext cx="21694775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div.addEventListener('touchmove',function (event)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console.log('(x,y):('+event.touches[0].pageX+','+event.touches[0].pageY+')');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});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120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1203" name="Text Box 8"/>
          <p:cNvSpPr txBox="1">
            <a:spLocks noChangeArrowheads="1"/>
          </p:cNvSpPr>
          <p:nvPr/>
        </p:nvSpPr>
        <p:spPr bwMode="auto">
          <a:xfrm>
            <a:off x="2235200" y="2681288"/>
            <a:ext cx="21694775" cy="984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4.3 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触摸对象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的属性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触摸对象，即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事件对象的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touches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中的每一个元素。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一次触摸会创建一个触摸对象。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触摸对象中提供了很多属性方便我们获取和使用：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clientX: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触摸目标在视口中的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坐标。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clientY: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触摸目标在视口中的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坐标。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identifier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：表示触摸的唯一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pageX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：触摸目标在页面中的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坐标。</a:t>
            </a:r>
            <a:b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pageY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：触摸目标在页面中的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坐标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screenX: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触摸目标在屏幕中的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坐标。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screenY: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触摸目标在屏幕中的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坐标。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target: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触摸的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节点坐标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通常情况下都会在触摸事件被触发的时候，通过这两个属性来获取当前节点的位置。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149475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5567363" y="3762375"/>
            <a:ext cx="5789612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文档事件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续</a:t>
            </a:r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回到页面顶部案例</a:t>
            </a:r>
            <a:endParaRPr lang="en-US" altLang="zh-CN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键盘事件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手机触摸事件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注册案例</a:t>
            </a:r>
          </a:p>
          <a:p>
            <a:pPr defTabSz="914400"/>
            <a:r>
              <a:rPr lang="en-US" altLang="zh-CN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6.this</a:t>
            </a:r>
            <a:endParaRPr lang="zh-CN" altLang="en-US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325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2235200" y="2681288"/>
            <a:ext cx="21694775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页面中创建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，要求在手机端中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能够跟随手指的移动而移动。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页面中创建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，要求在手机端中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能够跟随手指的移动而移动，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并且手指不用必须点在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之上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编写游戏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微信飞机大战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飞机移动模块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252" name="Picture 5" descr="plan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60200" y="11682413"/>
            <a:ext cx="9715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2687638" y="7289800"/>
            <a:ext cx="19081750" cy="583247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3254" name="Picture 7" descr="plan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0963" y="10313988"/>
            <a:ext cx="9715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8" descr="plan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232313" y="8442325"/>
            <a:ext cx="9715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6" name="Line 10"/>
          <p:cNvSpPr>
            <a:spLocks noChangeShapeType="1"/>
          </p:cNvSpPr>
          <p:nvPr/>
        </p:nvSpPr>
        <p:spPr bwMode="auto">
          <a:xfrm flipH="1" flipV="1">
            <a:off x="7583488" y="11179175"/>
            <a:ext cx="3887787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257" name="Line 11"/>
          <p:cNvSpPr>
            <a:spLocks noChangeShapeType="1"/>
          </p:cNvSpPr>
          <p:nvPr/>
        </p:nvSpPr>
        <p:spPr bwMode="auto">
          <a:xfrm flipV="1">
            <a:off x="7654925" y="9018588"/>
            <a:ext cx="9361488" cy="172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529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5299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注册案例</a:t>
            </a:r>
          </a:p>
        </p:txBody>
      </p:sp>
      <p:sp>
        <p:nvSpPr>
          <p:cNvPr id="55300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编写用户手机注册页面 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要求： 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用户名：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位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密码：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位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确认密码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输入验证码的框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验证码的展示区（自己生成验证码，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0-9 a-z A-Z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 看不清可以点击切换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(6)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不正确时无法提交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(7)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全部正确可以提交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734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734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4975" y="3473450"/>
            <a:ext cx="20018375" cy="922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939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939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6.this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</p:txBody>
      </p:sp>
      <p:sp>
        <p:nvSpPr>
          <p:cNvPr id="5939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80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概念：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this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函数运行时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自动生成的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用来指代函数调用者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的对象，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只能在函数内部使用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eg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function test(){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console.log(this);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test();//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指向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，因为函数的调用者默认是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document.addEventListener(‘click’,test);//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指向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document.querySelector(‘div’).addEventListener(‘click’,test);//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指向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根本原则：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函数的调用者是谁，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就是谁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6144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1443" name="Text Box 8"/>
          <p:cNvSpPr txBox="1">
            <a:spLocks noChangeArrowheads="1"/>
          </p:cNvSpPr>
          <p:nvPr/>
        </p:nvSpPr>
        <p:spPr bwMode="auto">
          <a:xfrm>
            <a:off x="2235200" y="2609850"/>
            <a:ext cx="21261388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对象的注意事项：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HTML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指向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DOM0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指向绑定事件的这个元素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级事件：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指向绑定事件的这个元素（非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 		      	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指向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hape 20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63490" name="Shape 20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63491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文档事件</a:t>
            </a: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续</a:t>
            </a: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失去焦点事件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blur】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获得焦点事件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focus】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滚动事件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scroll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焦点：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当前正在和用户发生交互的节点称为焦点。可以类比为人类目光汇聚的地方。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语法：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获得焦点和失去焦点事件既可以使用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DOM0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绑定也可以使用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绑定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i1.addEventListener('focus', function () {console.log('i1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捕获事件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');}, true);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i1.addEventListener('blur', function () {console.log('i1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捕获事件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');}, true);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i2.onfocus = function () {console.log("i2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获得了焦点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")};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i2.onblur = function () {console.log("i2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失去了焦点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")};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注意：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这两个事件均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不支持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事件冒泡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只有当前节点发生调用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如果需要连续多次的触发，则需要使用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DOM2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级绑定事件中的捕获事件来达到。</a:t>
            </a: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11955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失去焦点事件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blur】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获得焦点事件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focus】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1679575" y="3544888"/>
            <a:ext cx="21386800" cy="972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	scroll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事件会在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文档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发生滚动操作时触发。</a:t>
            </a:r>
          </a:p>
          <a:p>
            <a:pPr defTabSz="914400"/>
            <a:endParaRPr lang="zh-CN" altLang="en-US" sz="4000">
              <a:solidFill>
                <a:srgbClr val="53585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文档发生滚动时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属性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scrollTop\scrollLeft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表示文档滚动的距离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:(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没有单位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document.documentElement.scrollTop\Left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document.body.scrollTop\Left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（可以使用</a:t>
            </a:r>
            <a:r>
              <a:rPr lang="en-US" altLang="zh-CN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document.body.scrollTop||document.documentElement.scrollTop</a:t>
            </a: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来解决兼容性）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window.onscroll = 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			var top = document.body.scrollTop||document.documentElement.scrollTop;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var left = document.body.scrollLeft||document.documentElement.scrollLeft;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	console.log('top:'+top+'left:'+left);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};</a:t>
            </a:r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1895475" y="2609850"/>
            <a:ext cx="43608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滚动事件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scroll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Text Box 7"/>
          <p:cNvSpPr txBox="1">
            <a:spLocks noChangeArrowheads="1"/>
          </p:cNvSpPr>
          <p:nvPr/>
        </p:nvSpPr>
        <p:spPr bwMode="auto">
          <a:xfrm>
            <a:off x="1679575" y="2609850"/>
            <a:ext cx="2138680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元素发生滚动时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元素发生滚动时并不存在兼容性的问题，但是需要有一个前提那就是：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必须存在滚动条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元素的滚动条属性可以同过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overflow:scroll/overflow-x:scroll/overflow-y:scroll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来实现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在元素发生滚动的时候，可以通过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.scrollTop/scrollLeft】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获取到元素的位移距离。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div =  document.querySelector('div');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div.onscroll = 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			console.log(div.scrollTop);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};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当然，上述例子中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必须得有内容，而且还要保证内容高度要大于实际高度才行。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2198688" y="2867025"/>
            <a:ext cx="19426237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特别注意：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刚刚我们提到的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scrollTop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scrollLeft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属性都是一个可读可写的属性。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赋值时直接使用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’=’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即可，不需要加单位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(3)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若赋的值大于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最大滚动距离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，则按照最大滚动距离为准。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body {  height: 2000px; width: 2000px;  }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&lt;p class="p1"&gt;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点击一下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&lt;/p&gt;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var p1= document.querySelector('.p1');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p1.onclick = function () {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document.body.scrollLeft = 2000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;</a:t>
            </a:r>
            <a:b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document.body.scrollTop = 2000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};</a:t>
            </a:r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8" name="Rectangle 6"/>
          <p:cNvSpPr>
            <a:spLocks noChangeArrowheads="1"/>
          </p:cNvSpPr>
          <p:nvPr/>
        </p:nvSpPr>
        <p:spPr bwMode="auto">
          <a:xfrm>
            <a:off x="2254250" y="5921375"/>
            <a:ext cx="13320713" cy="7416800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15647988" y="11322050"/>
            <a:ext cx="65341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</a:rPr>
              <a:t>读代码，解释代码含义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Text Box 7"/>
          <p:cNvSpPr txBox="1">
            <a:spLocks noChangeArrowheads="1"/>
          </p:cNvSpPr>
          <p:nvPr/>
        </p:nvSpPr>
        <p:spPr bwMode="auto">
          <a:xfrm>
            <a:off x="2198688" y="2867025"/>
            <a:ext cx="19426237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练习：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创建用户注册表单，要求包含用户名和密码。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当用户点击用户名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input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的时候，弹出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alert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提示框提示用户输入规则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当用户点击密码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input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的时候，弹出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alert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提示框提示用户密码输入规则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回到顶部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按钮功能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6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回到页面顶部案例</a:t>
            </a:r>
            <a:endParaRPr lang="en-US" altLang="zh-CN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24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74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基本设置代码：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//css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body {  height: 2000px; background: linear-gradient(to bottom,orange,cyan);  }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//html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&lt;div id="d1"&gt;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回到顶部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&lt;/div&gt;</a:t>
            </a: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目标功能：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初始状态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不显示，只有当页面滚动到一定高度时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才能显示出来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提示：滚动事件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后能够让整个页面回到最起点的位置，并且采用动画方式实现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不要锚链接样式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提示：点击事件、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增加属性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2361</Words>
  <Application>Microsoft Office PowerPoint</Application>
  <PresentationFormat>自定义</PresentationFormat>
  <Paragraphs>177</Paragraphs>
  <Slides>25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Arial</vt:lpstr>
      <vt:lpstr>Helvetica Light</vt:lpstr>
      <vt:lpstr>Helvetica Neue</vt:lpstr>
      <vt:lpstr>微软雅黑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376</cp:revision>
  <dcterms:created xsi:type="dcterms:W3CDTF">2016-04-25T04:37:00Z</dcterms:created>
  <dcterms:modified xsi:type="dcterms:W3CDTF">2017-11-29T09:38:24Z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